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2"/>
  </p:notesMasterIdLst>
  <p:sldIdLst>
    <p:sldId id="270" r:id="rId5"/>
    <p:sldId id="287" r:id="rId6"/>
    <p:sldId id="295" r:id="rId7"/>
    <p:sldId id="299" r:id="rId8"/>
    <p:sldId id="288" r:id="rId9"/>
    <p:sldId id="300" r:id="rId10"/>
    <p:sldId id="289" r:id="rId11"/>
    <p:sldId id="298" r:id="rId12"/>
    <p:sldId id="302" r:id="rId13"/>
    <p:sldId id="296" r:id="rId14"/>
    <p:sldId id="290" r:id="rId15"/>
    <p:sldId id="297" r:id="rId16"/>
    <p:sldId id="304" r:id="rId17"/>
    <p:sldId id="291" r:id="rId18"/>
    <p:sldId id="303" r:id="rId19"/>
    <p:sldId id="294" r:id="rId20"/>
    <p:sldId id="293" r:id="rId21"/>
  </p:sldIdLst>
  <p:sldSz cx="9144000" cy="6858000" type="screen4x3"/>
  <p:notesSz cx="6858000" cy="9144000"/>
  <p:embeddedFontLst>
    <p:embeddedFont>
      <p:font typeface="メイリオ" panose="020B0604030504040204" pitchFamily="34" charset="-128"/>
      <p:regular r:id="rId23"/>
      <p:bold r:id="rId24"/>
      <p:italic r:id="rId25"/>
      <p:boldItalic r:id="rId26"/>
    </p:embeddedFont>
    <p:embeddedFont>
      <p:font typeface="メイリオ" panose="020B0604030504040204" pitchFamily="34" charset="-128"/>
      <p:regular r:id="rId23"/>
      <p:bold r:id="rId24"/>
      <p:italic r:id="rId25"/>
      <p:boldItalic r:id="rId26"/>
    </p:embeddedFont>
    <p:embeddedFont>
      <p:font typeface="游ゴシック" panose="020B0400000000000000" pitchFamily="34" charset="-128"/>
      <p:regular r:id="rId27"/>
      <p:bold r:id="rId28"/>
    </p:embeddedFont>
    <p:embeddedFont>
      <p:font typeface="Bahnschrift Condensed" panose="020B0604020202020204" charset="0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44B9-9CE7-4C61-B983-0AA205235AC4}" v="71" dt="2020-02-07T08:21:58.297"/>
    <p1510:client id="{5DAC1F08-19B0-2C14-197C-59514D3BB87F}" v="24" dt="2020-02-07T08:31:45.084"/>
    <p1510:client id="{B6CD289C-8BDC-4D20-B52A-C315B1A2A0E6}" v="266" dt="2020-02-07T08:29:41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47523"/>
              </p:ext>
            </p:extLst>
          </p:nvPr>
        </p:nvGraphicFramePr>
        <p:xfrm>
          <a:off x="599845" y="969361"/>
          <a:ext cx="6144578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2019.11.13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2019.11.27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 dirty="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2019.11.30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2019.12.04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2019.12.24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2019.12.25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2020.01.27</a:t>
                      </a:r>
                      <a:endParaRPr kumimoji="1" lang="ja-JP" altLang="en-US" sz="800" dirty="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p.7</a:t>
                      </a:r>
                      <a:r>
                        <a:rPr lang="en-US" altLang="ja-JP" sz="800" b="0" dirty="0">
                          <a:latin typeface="+mn-ea"/>
                        </a:rPr>
                        <a:t> </a:t>
                      </a:r>
                      <a:r>
                        <a:rPr kumimoji="1" lang="en-US" altLang="ja-JP" sz="800" b="0" dirty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 dirty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2020.01.28</a:t>
                      </a:r>
                      <a:endParaRPr kumimoji="1" lang="ja-JP" altLang="en-US" sz="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 dirty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 dirty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 dirty="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 dirty="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2020.02.05</a:t>
                      </a:r>
                      <a:endParaRPr kumimoji="1" lang="ja-JP" altLang="en-US" sz="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 dirty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2020.02.07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70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66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62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ga100a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ga100b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17" y="1543051"/>
            <a:ext cx="1921883" cy="3403013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+mj-ea"/>
                <a:ea typeface="+mj-ea"/>
              </a:rPr>
              <a:t>ADV</a:t>
            </a:r>
            <a:r>
              <a:rPr kumimoji="1" lang="ja-JP" altLang="en-US">
                <a:latin typeface="+mj-ea"/>
                <a:ea typeface="+mj-ea"/>
              </a:rPr>
              <a:t>画面</a:t>
            </a:r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 dirty="0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ADV</a:t>
            </a:r>
            <a:r>
              <a:rPr lang="ja-JP" altLang="en-US" sz="900">
                <a:latin typeface="+mj-ea"/>
                <a:ea typeface="+mj-ea"/>
              </a:rPr>
              <a:t>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途中で画面をフェードアウトさせてダイアログを表示させる。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5802420" y="4996612"/>
            <a:ext cx="28364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ga1ood </a:t>
            </a:r>
            <a:r>
              <a:rPr lang="ja-JP" altLang="en-US" sz="900" b="1">
                <a:latin typeface="+mj-ea"/>
                <a:ea typeface="+mj-ea"/>
              </a:rPr>
              <a:t>アドベンチャー終了ダイアログ</a:t>
            </a:r>
            <a:endParaRPr lang="en-US" altLang="ja-JP" sz="900" b="1">
              <a:latin typeface="+mj-ea"/>
              <a:ea typeface="+mj-ea"/>
            </a:endParaRPr>
          </a:p>
          <a:p>
            <a:pPr algn="ctr"/>
            <a:r>
              <a:rPr lang="en-US" altLang="ja-JP" sz="900">
                <a:latin typeface="+mj-ea"/>
                <a:ea typeface="+mj-ea"/>
              </a:rPr>
              <a:t>OK</a:t>
            </a:r>
            <a:r>
              <a:rPr lang="ja-JP" altLang="en-US" sz="900">
                <a:latin typeface="+mj-ea"/>
                <a:ea typeface="+mj-ea"/>
              </a:rPr>
              <a:t>ボタンタップデガチャトップ画面に遷移させる。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9" idx="0"/>
            <a:endCxn id="51" idx="0"/>
          </p:cNvCxnSpPr>
          <p:nvPr/>
        </p:nvCxnSpPr>
        <p:spPr>
          <a:xfrm rot="16200000" flipH="1" flipV="1">
            <a:off x="2784505" y="86798"/>
            <a:ext cx="10779" cy="2923283"/>
          </a:xfrm>
          <a:prstGeom prst="bentConnector3">
            <a:avLst>
              <a:gd name="adj1" fmla="val -21207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50DCF2-EFA0-4511-BD39-B6123063930D}"/>
              </a:ext>
            </a:extLst>
          </p:cNvPr>
          <p:cNvGrpSpPr/>
          <p:nvPr/>
        </p:nvGrpSpPr>
        <p:grpSpPr>
          <a:xfrm>
            <a:off x="6193281" y="1543051"/>
            <a:ext cx="1900755" cy="3388669"/>
            <a:chOff x="6193281" y="1543051"/>
            <a:chExt cx="1900755" cy="3388669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27F218A-5A7B-4168-93AF-21D2EF067371}"/>
                </a:ext>
              </a:extLst>
            </p:cNvPr>
            <p:cNvSpPr/>
            <p:nvPr/>
          </p:nvSpPr>
          <p:spPr>
            <a:xfrm>
              <a:off x="6193281" y="1543051"/>
              <a:ext cx="1900755" cy="33886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E3B87FD5-B074-4FEF-8511-E9FD620208C4}"/>
                </a:ext>
              </a:extLst>
            </p:cNvPr>
            <p:cNvSpPr/>
            <p:nvPr/>
          </p:nvSpPr>
          <p:spPr>
            <a:xfrm>
              <a:off x="6396278" y="1961544"/>
              <a:ext cx="1494760" cy="1987218"/>
            </a:xfrm>
            <a:prstGeom prst="roundRect">
              <a:avLst>
                <a:gd name="adj" fmla="val 180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1100">
                  <a:latin typeface="+mj-ea"/>
                  <a:ea typeface="+mj-ea"/>
                </a:rPr>
                <a:t>確認</a:t>
              </a:r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endParaRPr kumimoji="1" lang="en-US" altLang="ja-JP" sz="1100">
                <a:latin typeface="+mj-ea"/>
                <a:ea typeface="+mj-ea"/>
              </a:endParaRPr>
            </a:p>
            <a:p>
              <a:pPr algn="ctr"/>
              <a:r>
                <a:rPr lang="ja-JP" altLang="en-US" sz="900" i="1">
                  <a:latin typeface="+mj-ea"/>
                  <a:ea typeface="+mj-ea"/>
                </a:rPr>
                <a:t>気になる続きは</a:t>
              </a:r>
              <a:endParaRPr lang="en-US" altLang="ja-JP" sz="900" i="1">
                <a:latin typeface="+mj-ea"/>
                <a:ea typeface="+mj-ea"/>
              </a:endParaRPr>
            </a:p>
            <a:p>
              <a:pPr algn="ctr"/>
              <a:r>
                <a:rPr lang="en-US" altLang="ja-JP" sz="900" i="1">
                  <a:latin typeface="+mj-ea"/>
                  <a:ea typeface="+mj-ea"/>
                </a:rPr>
                <a:t>TR</a:t>
              </a:r>
              <a:r>
                <a:rPr lang="ja-JP" altLang="en-US" sz="900" i="1">
                  <a:latin typeface="+mj-ea"/>
                  <a:ea typeface="+mj-ea"/>
                </a:rPr>
                <a:t>カード入手後に！</a:t>
              </a:r>
              <a:endParaRPr lang="en-US" altLang="ja-JP" sz="900" i="1">
                <a:latin typeface="+mj-ea"/>
                <a:ea typeface="+mj-ea"/>
              </a:endParaRP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4FD0DA90-8D5B-41E3-A903-2838533873C4}"/>
                </a:ext>
              </a:extLst>
            </p:cNvPr>
            <p:cNvSpPr/>
            <p:nvPr/>
          </p:nvSpPr>
          <p:spPr>
            <a:xfrm>
              <a:off x="6686458" y="3627543"/>
              <a:ext cx="914400" cy="24448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>
                  <a:latin typeface="+mj-ea"/>
                  <a:ea typeface="+mj-ea"/>
                </a:rPr>
                <a:t>OK</a:t>
              </a:r>
              <a:endParaRPr kumimoji="1" lang="ja-JP" altLang="en-US" sz="1100">
                <a:latin typeface="+mj-ea"/>
                <a:ea typeface="+mj-ea"/>
              </a:endParaRPr>
            </a:p>
          </p:txBody>
        </p:sp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E4D433-03F9-4287-BEB0-DBF24A845570}"/>
              </a:ext>
            </a:extLst>
          </p:cNvPr>
          <p:cNvSpPr/>
          <p:nvPr/>
        </p:nvSpPr>
        <p:spPr>
          <a:xfrm>
            <a:off x="331681" y="473400"/>
            <a:ext cx="8250480" cy="53949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ea typeface="メイリオ"/>
              </a:rPr>
              <a:t>ストーリー終了は宴側で示唆するため</a:t>
            </a:r>
            <a:endParaRPr lang="en-US" altLang="ja-JP"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/>
              <a:t>画面は削除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3896173" y="130760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ga110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335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983F900-4CA9-438D-8338-0A8EC11A2191}"/>
              </a:ext>
            </a:extLst>
          </p:cNvPr>
          <p:cNvSpPr txBox="1"/>
          <p:nvPr/>
        </p:nvSpPr>
        <p:spPr>
          <a:xfrm>
            <a:off x="2511020" y="2154403"/>
            <a:ext cx="420308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700">
                <a:solidFill>
                  <a:schemeClr val="bg1"/>
                </a:solidFill>
                <a:latin typeface="+mn-ea"/>
              </a:rPr>
              <a:t>1</a:t>
            </a:r>
            <a:r>
              <a:rPr lang="ja-JP" altLang="en-US" sz="700">
                <a:solidFill>
                  <a:schemeClr val="bg1"/>
                </a:solidFill>
                <a:latin typeface="+mn-ea"/>
              </a:rPr>
              <a:t>枚目</a:t>
            </a:r>
            <a:endParaRPr lang="en-US" altLang="ja-JP" sz="7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247D7D-4837-486A-BE3D-2F1BA9DD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" y="1198847"/>
            <a:ext cx="2493569" cy="441528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3886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ga130 </a:t>
            </a:r>
            <a:r>
              <a:rPr lang="ja-JP" altLang="en-US" sz="1400" b="1">
                <a:latin typeface="+mn-ea"/>
              </a:rPr>
              <a:t>獲得カード表示画面</a:t>
            </a:r>
            <a:endParaRPr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0475"/>
              </p:ext>
            </p:extLst>
          </p:nvPr>
        </p:nvGraphicFramePr>
        <p:xfrm>
          <a:off x="3912577" y="1129723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SKIP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11306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80361" y="1243874"/>
            <a:ext cx="283776" cy="17287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15913" y="2583640"/>
            <a:ext cx="948224" cy="50551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172531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80361" y="1856124"/>
            <a:ext cx="283776" cy="2220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ga140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91845" y="2697967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23640" y="2980742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98121" y="2141531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2390970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415419" y="1510359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91845" y="1759272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591845" y="3602757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823640" y="3823986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591845" y="4634000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823640" y="4855229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6ABE03-77D9-4873-BFD7-F016C01882B8}"/>
              </a:ext>
            </a:extLst>
          </p:cNvPr>
          <p:cNvSpPr txBox="1"/>
          <p:nvPr/>
        </p:nvSpPr>
        <p:spPr>
          <a:xfrm>
            <a:off x="415419" y="5472100"/>
            <a:ext cx="385233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●ガチャの管理について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20200205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529926-D4E3-44F3-91A2-DFAAF1FD21EE}"/>
              </a:ext>
            </a:extLst>
          </p:cNvPr>
          <p:cNvSpPr txBox="1"/>
          <p:nvPr/>
        </p:nvSpPr>
        <p:spPr>
          <a:xfrm>
            <a:off x="591845" y="5721013"/>
            <a:ext cx="5678157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全てのガチャは開催フラグと期間によって管理させる。</a:t>
            </a:r>
            <a:endParaRPr kumimoji="1" lang="en-US" altLang="ja-JP" sz="1000">
              <a:latin typeface="+mn-ea"/>
            </a:endParaRPr>
          </a:p>
          <a:p>
            <a:r>
              <a:rPr lang="en-US" altLang="ja-JP" sz="1000">
                <a:latin typeface="+mn-ea"/>
              </a:rPr>
              <a:t>2.3.4.</a:t>
            </a:r>
            <a:r>
              <a:rPr lang="ja-JP" altLang="en-US" sz="1000">
                <a:latin typeface="+mn-ea"/>
              </a:rPr>
              <a:t>のガチャはデフォルトで開催フラグを</a:t>
            </a:r>
            <a:r>
              <a:rPr lang="en-US" altLang="ja-JP" sz="1000">
                <a:latin typeface="+mn-ea"/>
              </a:rPr>
              <a:t>OFF</a:t>
            </a:r>
            <a:r>
              <a:rPr lang="ja-JP" altLang="en-US" sz="1000">
                <a:latin typeface="+mn-ea"/>
              </a:rPr>
              <a:t>とし、運営側で開催タイミングを制御させる。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また、ガチャの引ける回数も運営側で制御できるように設定する。</a:t>
            </a:r>
            <a:r>
              <a:rPr lang="en-US" altLang="ja-JP" sz="1000"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2761258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77" y="1297445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83" y="1297445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343399" y="1297445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57" idx="3"/>
            <a:endCxn id="104" idx="1"/>
          </p:cNvCxnSpPr>
          <p:nvPr/>
        </p:nvCxnSpPr>
        <p:spPr>
          <a:xfrm>
            <a:off x="1488254" y="2114080"/>
            <a:ext cx="1195207" cy="64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3602072" y="2119288"/>
            <a:ext cx="345038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02980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263465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558708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166084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ga120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449939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1488254" y="2114080"/>
            <a:ext cx="1273004" cy="20888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4823423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088467" y="1844221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461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3677675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110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314" y="1304933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215050" y="2962736"/>
            <a:ext cx="15595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7043810" y="1091128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93" idx="1"/>
          </p:cNvCxnSpPr>
          <p:nvPr/>
        </p:nvCxnSpPr>
        <p:spPr>
          <a:xfrm>
            <a:off x="6269922" y="2110337"/>
            <a:ext cx="274655" cy="756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stCxn id="93" idx="3"/>
            <a:endCxn id="40" idx="1"/>
          </p:cNvCxnSpPr>
          <p:nvPr/>
        </p:nvCxnSpPr>
        <p:spPr>
          <a:xfrm>
            <a:off x="7471301" y="2117905"/>
            <a:ext cx="273013" cy="9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3968566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341593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5672897" y="-1225198"/>
            <a:ext cx="3329" cy="5063589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373239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2934745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7833762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206356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318" y="3592727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4871194" y="2110337"/>
            <a:ext cx="472205" cy="8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624109" y="2721089"/>
            <a:ext cx="656680" cy="1086595"/>
          </a:xfrm>
          <a:prstGeom prst="bentConnector3">
            <a:avLst>
              <a:gd name="adj1" fmla="val 706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4563148" y="5226389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3D4C8E9-6469-4728-B525-0A78798D0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18" y="1304931"/>
            <a:ext cx="916536" cy="1618297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470639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7837721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stCxn id="46" idx="2"/>
            <a:endCxn id="7" idx="0"/>
          </p:cNvCxnSpPr>
          <p:nvPr/>
        </p:nvCxnSpPr>
        <p:spPr>
          <a:xfrm>
            <a:off x="3211730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195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391797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Ga100c</a:t>
            </a:r>
            <a:endParaRPr lang="ja-JP" altLang="en-US" dirty="0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488254" y="2114080"/>
            <a:ext cx="490565" cy="26008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図 92">
            <a:extLst>
              <a:ext uri="{FF2B5EF4-FFF2-40B4-BE49-F238E27FC236}">
                <a16:creationId xmlns:a16="http://schemas.microsoft.com/office/drawing/2014/main" id="{4BA6683E-106B-4395-8E4C-8CCC6729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35" y="1543051"/>
            <a:ext cx="926724" cy="1640919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BDF9C5A4-4195-40EC-9E2F-E37258D1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3" y="1543051"/>
            <a:ext cx="924084" cy="163355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2490659" y="1543051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30798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487563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ga140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230642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</p:cNvCxnSpPr>
          <p:nvPr/>
        </p:nvCxnSpPr>
        <p:spPr>
          <a:xfrm rot="16200000" flipH="1">
            <a:off x="375638" y="3796572"/>
            <a:ext cx="2833155" cy="1363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1948272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18679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93" y="1550539"/>
            <a:ext cx="924084" cy="1627744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3381758" y="3203855"/>
            <a:ext cx="15595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獲得カード表示画面</a:t>
            </a:r>
            <a:endParaRPr lang="en-US" altLang="ja-JP" sz="900">
              <a:latin typeface="+mj-ea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B3BE967C-A8EB-4636-9779-71D9E529766D}"/>
              </a:ext>
            </a:extLst>
          </p:cNvPr>
          <p:cNvSpPr/>
          <p:nvPr/>
        </p:nvSpPr>
        <p:spPr>
          <a:xfrm>
            <a:off x="4116918" y="1336734"/>
            <a:ext cx="6513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×1or10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417182" y="2355943"/>
            <a:ext cx="335581" cy="41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3F06228-725E-499E-ACBA-E9073D762D1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680982" y="2360127"/>
            <a:ext cx="371211" cy="42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555265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92" idx="0"/>
          </p:cNvCxnSpPr>
          <p:nvPr/>
        </p:nvCxnSpPr>
        <p:spPr>
          <a:xfrm rot="16200000" flipV="1">
            <a:off x="327123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82026" y="5274324"/>
            <a:ext cx="501007" cy="6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83033" y="463414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5158566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5514235" y="3178283"/>
            <a:ext cx="19316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92" idx="3"/>
            <a:endCxn id="49" idx="1"/>
          </p:cNvCxnSpPr>
          <p:nvPr/>
        </p:nvCxnSpPr>
        <p:spPr>
          <a:xfrm flipV="1">
            <a:off x="1497767" y="2355943"/>
            <a:ext cx="992892" cy="38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1611940" y="22239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8" y="1550537"/>
            <a:ext cx="916536" cy="1618297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188108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156976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ga100c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3202326" y="5902676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5118212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7FFB3-10FD-4DA2-8C1C-976BE42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1130421"/>
            <a:ext cx="2533740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0463"/>
              </p:ext>
            </p:extLst>
          </p:nvPr>
        </p:nvGraphicFramePr>
        <p:xfrm>
          <a:off x="3912577" y="1043205"/>
          <a:ext cx="5112601" cy="22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ラインナップ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残り日数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878566" y="1808200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60038" y="2114049"/>
            <a:ext cx="415441" cy="14299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878565" y="3009410"/>
            <a:ext cx="296914" cy="2290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57477" y="2480527"/>
            <a:ext cx="518002" cy="20144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F9A0B5B-5FD0-4EFC-8A8F-C7202DA19219}"/>
              </a:ext>
            </a:extLst>
          </p:cNvPr>
          <p:cNvGrpSpPr/>
          <p:nvPr/>
        </p:nvGrpSpPr>
        <p:grpSpPr>
          <a:xfrm>
            <a:off x="3955778" y="4019658"/>
            <a:ext cx="3567992" cy="1418939"/>
            <a:chOff x="0" y="0"/>
            <a:chExt cx="3567992" cy="1418939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C44F59E8-5EA4-4092-AEB9-5918ADAD0066}"/>
                </a:ext>
              </a:extLst>
            </p:cNvPr>
            <p:cNvGrpSpPr/>
            <p:nvPr/>
          </p:nvGrpSpPr>
          <p:grpSpPr>
            <a:xfrm>
              <a:off x="0" y="24720"/>
              <a:ext cx="3555487" cy="1183613"/>
              <a:chOff x="0" y="24720"/>
              <a:chExt cx="3595686" cy="738474"/>
            </a:xfrm>
          </p:grpSpPr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DE66F6A7-24E5-491A-A943-523CDB11456B}"/>
                  </a:ext>
                </a:extLst>
              </p:cNvPr>
              <p:cNvSpPr/>
              <p:nvPr/>
            </p:nvSpPr>
            <p:spPr>
              <a:xfrm>
                <a:off x="0" y="24720"/>
                <a:ext cx="3595686" cy="7384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AB58BBC2-C7B2-42EC-859C-E66E5E6FA548}"/>
                  </a:ext>
                </a:extLst>
              </p:cNvPr>
              <p:cNvGrpSpPr/>
              <p:nvPr/>
            </p:nvGrpSpPr>
            <p:grpSpPr>
              <a:xfrm>
                <a:off x="93462" y="296925"/>
                <a:ext cx="3328510" cy="319264"/>
                <a:chOff x="93462" y="296925"/>
                <a:chExt cx="3328510" cy="319264"/>
              </a:xfrm>
            </p:grpSpPr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11A9E94B-F82D-4E91-B186-D8585D3FEE36}"/>
                    </a:ext>
                  </a:extLst>
                </p:cNvPr>
                <p:cNvSpPr/>
                <p:nvPr/>
              </p:nvSpPr>
              <p:spPr>
                <a:xfrm>
                  <a:off x="93462" y="322979"/>
                  <a:ext cx="3328510" cy="2782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700"/>
                </a:p>
              </p:txBody>
            </p:sp>
            <p:sp>
              <p:nvSpPr>
                <p:cNvPr id="82" name="テキスト ボックス 83">
                  <a:extLst>
                    <a:ext uri="{FF2B5EF4-FFF2-40B4-BE49-F238E27FC236}">
                      <a16:creationId xmlns:a16="http://schemas.microsoft.com/office/drawing/2014/main" id="{055BE79F-CF56-4F64-936F-0B083417E498}"/>
                    </a:ext>
                  </a:extLst>
                </p:cNvPr>
                <p:cNvSpPr txBox="1"/>
                <p:nvPr/>
              </p:nvSpPr>
              <p:spPr>
                <a:xfrm>
                  <a:off x="100013" y="296925"/>
                  <a:ext cx="1304925" cy="3192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ja-JP" altLang="en-US" sz="700" b="0">
                      <a:solidFill>
                        <a:schemeClr val="bg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ガチャ内容説明テキスト</a:t>
                  </a:r>
                  <a:endParaRPr kumimoji="1" lang="en-US" altLang="ja-JP" sz="700" b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ja-JP" sz="700" b="0">
                      <a:solidFill>
                        <a:schemeClr val="bg1"/>
                      </a:solidFill>
                      <a:effectLst/>
                      <a:latin typeface="メイリオ" panose="020B0604030504040204" pitchFamily="50" charset="-128"/>
                      <a:ea typeface="メイリオ" panose="020B0604030504040204" pitchFamily="50" charset="-128"/>
                      <a:cs typeface="+mn-cs"/>
                    </a:rPr>
                    <a:t>ガチャ内容説明テキスト</a:t>
                  </a:r>
                  <a:endParaRPr lang="ja-JP" altLang="ja-JP" sz="700" b="0">
                    <a:solidFill>
                      <a:schemeClr val="bg1"/>
                    </a:solidFill>
                    <a:effectLst/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  <a:p>
                  <a:endParaRPr kumimoji="1" lang="ja-JP" altLang="en-US" sz="11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2" name="テキスト ボックス 560">
                <a:extLst>
                  <a:ext uri="{FF2B5EF4-FFF2-40B4-BE49-F238E27FC236}">
                    <a16:creationId xmlns:a16="http://schemas.microsoft.com/office/drawing/2014/main" id="{41513B80-76AD-46F0-AC40-94CD9B941BF3}"/>
                  </a:ext>
                </a:extLst>
              </p:cNvPr>
              <p:cNvSpPr txBox="1"/>
              <p:nvPr/>
            </p:nvSpPr>
            <p:spPr>
              <a:xfrm>
                <a:off x="33338" y="51547"/>
                <a:ext cx="1743075" cy="3549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日</a:t>
                </a:r>
                <a:r>
                  <a:rPr kumimoji="1" lang="en-US" altLang="ja-JP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</a:t>
                </a:r>
                <a:r>
                  <a:rPr kumimoji="1" lang="ja-JP" altLang="en-US" sz="105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回限定！無料ガチャ</a:t>
                </a:r>
                <a:endParaRPr kumimoji="1" lang="en-US" altLang="ja-JP" sz="105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F5EF49D5-E048-4324-95BC-16023346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53" y="61420"/>
              <a:ext cx="3295648" cy="992560"/>
            </a:xfrm>
            <a:prstGeom prst="rect">
              <a:avLst/>
            </a:prstGeom>
          </p:spPr>
        </p:pic>
        <p:sp>
          <p:nvSpPr>
            <p:cNvPr id="58" name="テキスト ボックス 562">
              <a:extLst>
                <a:ext uri="{FF2B5EF4-FFF2-40B4-BE49-F238E27FC236}">
                  <a16:creationId xmlns:a16="http://schemas.microsoft.com/office/drawing/2014/main" id="{4AC2C636-9AD3-440B-9085-7DE240E7F275}"/>
                </a:ext>
              </a:extLst>
            </p:cNvPr>
            <p:cNvSpPr txBox="1"/>
            <p:nvPr/>
          </p:nvSpPr>
          <p:spPr>
            <a:xfrm>
              <a:off x="2874758" y="1047716"/>
              <a:ext cx="693234" cy="37122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あと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日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9" name="四角形: 角を丸くする 58">
              <a:extLst>
                <a:ext uri="{FF2B5EF4-FFF2-40B4-BE49-F238E27FC236}">
                  <a16:creationId xmlns:a16="http://schemas.microsoft.com/office/drawing/2014/main" id="{48B36313-C5F1-4987-8CA1-C3A888F222E1}"/>
                </a:ext>
              </a:extLst>
            </p:cNvPr>
            <p:cNvSpPr/>
            <p:nvPr/>
          </p:nvSpPr>
          <p:spPr>
            <a:xfrm>
              <a:off x="2712842" y="0"/>
              <a:ext cx="792000" cy="21353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700" b="1"/>
                <a:t>ラインナップ</a:t>
              </a:r>
              <a:endParaRPr kumimoji="1" lang="ja-JP" altLang="en-US" sz="900" b="1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BC301A7-6470-405C-AE95-138E1C404131}"/>
              </a:ext>
            </a:extLst>
          </p:cNvPr>
          <p:cNvSpPr/>
          <p:nvPr/>
        </p:nvSpPr>
        <p:spPr>
          <a:xfrm>
            <a:off x="150921" y="416014"/>
            <a:ext cx="8892013" cy="564629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rgbClr val="FF0000"/>
                </a:solidFill>
              </a:rPr>
              <a:t>2020.01.28</a:t>
            </a:r>
          </a:p>
          <a:p>
            <a:pPr algn="ctr"/>
            <a:r>
              <a:rPr kumimoji="1" lang="ja-JP" altLang="en-US" sz="2800">
                <a:solidFill>
                  <a:srgbClr val="FF0000"/>
                </a:solidFill>
              </a:rPr>
              <a:t>削除</a:t>
            </a: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B32E8E-80DA-4E68-B7CC-13262D63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8" y="1137746"/>
            <a:ext cx="2546239" cy="449581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2593"/>
              </p:ext>
            </p:extLst>
          </p:nvPr>
        </p:nvGraphicFramePr>
        <p:xfrm>
          <a:off x="3912577" y="928043"/>
          <a:ext cx="5112602" cy="456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スタンプボタン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連ガチャが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回行われるごとにスタンプが押される。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期限と次の報酬を表示させる。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タップでスタンプカードウィンドウを表示させる。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８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3954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9813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7591581" y="5199678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94DB1DF-8B34-4F28-88B2-5653CD029396}"/>
              </a:ext>
            </a:extLst>
          </p:cNvPr>
          <p:cNvSpPr txBox="1"/>
          <p:nvPr/>
        </p:nvSpPr>
        <p:spPr>
          <a:xfrm>
            <a:off x="3175479" y="34505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FBED6647-B921-4751-BAE7-66E0DE837BC8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2727525" y="3581400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82EF134-E43E-4B0E-A3AB-8C66F55060DD}"/>
              </a:ext>
            </a:extLst>
          </p:cNvPr>
          <p:cNvSpPr txBox="1"/>
          <p:nvPr/>
        </p:nvSpPr>
        <p:spPr>
          <a:xfrm>
            <a:off x="3145974" y="412772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A14084A8-6E35-472A-91D3-29F4AE3C056C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727526" y="4258532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9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24146FD-472E-4B4B-9239-17795ED083C2}"/>
              </a:ext>
            </a:extLst>
          </p:cNvPr>
          <p:cNvSpPr txBox="1"/>
          <p:nvPr/>
        </p:nvSpPr>
        <p:spPr>
          <a:xfrm>
            <a:off x="25786" y="353242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10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7744F5-7CD1-4C9D-8349-6E595E2D0F01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0446" y="3663232"/>
            <a:ext cx="443632" cy="18949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7D2A685-6E90-4990-982A-8455093AD821}"/>
              </a:ext>
            </a:extLst>
          </p:cNvPr>
          <p:cNvSpPr txBox="1"/>
          <p:nvPr/>
        </p:nvSpPr>
        <p:spPr>
          <a:xfrm>
            <a:off x="77425" y="4098903"/>
            <a:ext cx="38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46F52C47-9191-4A57-8373-5DE47CA20F6A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461285" y="3924844"/>
            <a:ext cx="784540" cy="30486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矢印: 右 2">
            <a:extLst>
              <a:ext uri="{FF2B5EF4-FFF2-40B4-BE49-F238E27FC236}">
                <a16:creationId xmlns:a16="http://schemas.microsoft.com/office/drawing/2014/main" id="{4671A100-C036-4AF0-9EEF-80814FEB9A89}"/>
              </a:ext>
            </a:extLst>
          </p:cNvPr>
          <p:cNvSpPr/>
          <p:nvPr/>
        </p:nvSpPr>
        <p:spPr>
          <a:xfrm>
            <a:off x="2644706" y="2735115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77AEA51-8ED1-4876-83CE-8A8AD4672183}"/>
              </a:ext>
            </a:extLst>
          </p:cNvPr>
          <p:cNvSpPr/>
          <p:nvPr/>
        </p:nvSpPr>
        <p:spPr>
          <a:xfrm rot="10800000">
            <a:off x="593720" y="2314310"/>
            <a:ext cx="292044" cy="1446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F8981-2FE8-4BAD-8857-70A5064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" y="1147942"/>
            <a:ext cx="2516158" cy="4472402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ga100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85626"/>
              </p:ext>
            </p:extLst>
          </p:nvPr>
        </p:nvGraphicFramePr>
        <p:xfrm>
          <a:off x="3651168" y="1147941"/>
          <a:ext cx="5112602" cy="31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ガチャバナー？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ガチャタイトルとそのガチャのメインとなるカードデザインと衣装を着た３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キャラは右にアウトして右からイン、</a:t>
                      </a:r>
                      <a:endParaRPr lang="en-US" altLang="ja-JP" sz="900">
                        <a:latin typeface="+mn-ea"/>
                        <a:ea typeface="+mn-ea"/>
                      </a:endParaRPr>
                    </a:p>
                    <a:p>
                      <a:pPr lvl="0">
                        <a:buNone/>
                      </a:pPr>
                      <a:r>
                        <a:rPr lang="ja-JP" altLang="en-US" sz="900">
                          <a:latin typeface="+mn-ea"/>
                          <a:ea typeface="+mn-ea"/>
                        </a:rPr>
                        <a:t>カードは左にアウトして左からインで切り替えて表示させたい。</a:t>
                      </a:r>
                    </a:p>
                    <a:p>
                      <a:r>
                        <a:rPr kumimoji="1" lang="en-US" altLang="ja-JP" sz="9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３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D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キャラはアニメ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―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ションさせたい。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矢印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提供割合ボタン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所持アイテム表示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所持している無償クリスタル、有償クリスタル、チケット数を表示させる。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能力を見るボタン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タップでカードの能力を表示させる。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※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右図イメージ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2827"/>
                  </a:ext>
                </a:extLst>
              </a:tr>
            </a:tbl>
          </a:graphicData>
        </a:graphic>
      </p:graphicFrame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5BC349C-3C32-4393-9AE6-13382F6451E7}"/>
              </a:ext>
            </a:extLst>
          </p:cNvPr>
          <p:cNvGrpSpPr/>
          <p:nvPr/>
        </p:nvGrpSpPr>
        <p:grpSpPr>
          <a:xfrm>
            <a:off x="6372821" y="4232662"/>
            <a:ext cx="1198958" cy="1622108"/>
            <a:chOff x="0" y="-1"/>
            <a:chExt cx="1250247" cy="169003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C4A3857-266A-4A4F-8C35-0ED1810B6F9E}"/>
                </a:ext>
              </a:extLst>
            </p:cNvPr>
            <p:cNvSpPr/>
            <p:nvPr/>
          </p:nvSpPr>
          <p:spPr>
            <a:xfrm>
              <a:off x="8050" y="-1"/>
              <a:ext cx="1205726" cy="16900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4FB1EDA0-A0EE-45EF-B611-4D22E6F0EBF3}"/>
                </a:ext>
              </a:extLst>
            </p:cNvPr>
            <p:cNvSpPr/>
            <p:nvPr/>
          </p:nvSpPr>
          <p:spPr>
            <a:xfrm>
              <a:off x="844057" y="17802"/>
              <a:ext cx="311682" cy="3116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1100">
                <a:latin typeface="+mj-ea"/>
                <a:ea typeface="+mj-ea"/>
              </a:endParaRPr>
            </a:p>
          </p:txBody>
        </p:sp>
        <p:sp>
          <p:nvSpPr>
            <p:cNvPr id="66" name="テキスト ボックス 2">
              <a:extLst>
                <a:ext uri="{FF2B5EF4-FFF2-40B4-BE49-F238E27FC236}">
                  <a16:creationId xmlns:a16="http://schemas.microsoft.com/office/drawing/2014/main" id="{24F6C0B3-026F-4A76-849F-C054878A7A18}"/>
                </a:ext>
              </a:extLst>
            </p:cNvPr>
            <p:cNvSpPr txBox="1"/>
            <p:nvPr/>
          </p:nvSpPr>
          <p:spPr>
            <a:xfrm>
              <a:off x="752214" y="73276"/>
              <a:ext cx="498033" cy="2720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イラスト</a:t>
              </a:r>
              <a:endParaRPr kumimoji="1" lang="en-US" altLang="ja-JP" sz="5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ja-JP" altLang="en-US" sz="5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を見る</a:t>
              </a: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F1B1DAFF-70C6-4D0B-95EE-BDEB2E92FA5A}"/>
                </a:ext>
              </a:extLst>
            </p:cNvPr>
            <p:cNvGrpSpPr/>
            <p:nvPr/>
          </p:nvGrpSpPr>
          <p:grpSpPr>
            <a:xfrm>
              <a:off x="72563" y="360060"/>
              <a:ext cx="610800" cy="350163"/>
              <a:chOff x="72563" y="360059"/>
              <a:chExt cx="611759" cy="351124"/>
            </a:xfrm>
          </p:grpSpPr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86134714-209F-48B1-A98A-B164958FE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3" y="395173"/>
                <a:ext cx="158256" cy="137676"/>
              </a:xfrm>
              <a:prstGeom prst="rect">
                <a:avLst/>
              </a:prstGeom>
            </p:spPr>
          </p:pic>
          <p:sp>
            <p:nvSpPr>
              <p:cNvPr id="80" name="テキスト ボックス 2">
                <a:extLst>
                  <a:ext uri="{FF2B5EF4-FFF2-40B4-BE49-F238E27FC236}">
                    <a16:creationId xmlns:a16="http://schemas.microsoft.com/office/drawing/2014/main" id="{51EED0E7-422C-491D-B3F6-AF463F4466A7}"/>
                  </a:ext>
                </a:extLst>
              </p:cNvPr>
              <p:cNvSpPr txBox="1"/>
              <p:nvPr/>
            </p:nvSpPr>
            <p:spPr>
              <a:xfrm>
                <a:off x="156961" y="360059"/>
                <a:ext cx="527361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BE440526-6DCA-438C-B495-16B9CEC865E2}"/>
                </a:ext>
              </a:extLst>
            </p:cNvPr>
            <p:cNvGrpSpPr/>
            <p:nvPr/>
          </p:nvGrpSpPr>
          <p:grpSpPr>
            <a:xfrm>
              <a:off x="83939" y="569090"/>
              <a:ext cx="599424" cy="348239"/>
              <a:chOff x="83951" y="569133"/>
              <a:chExt cx="600371" cy="349202"/>
            </a:xfrm>
          </p:grpSpPr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CFC5791E-0FE5-4A43-B89C-BD1FF32D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1" y="598950"/>
                <a:ext cx="145162" cy="147206"/>
              </a:xfrm>
              <a:prstGeom prst="rect">
                <a:avLst/>
              </a:prstGeom>
            </p:spPr>
          </p:pic>
          <p:sp>
            <p:nvSpPr>
              <p:cNvPr id="78" name="テキスト ボックス 2">
                <a:extLst>
                  <a:ext uri="{FF2B5EF4-FFF2-40B4-BE49-F238E27FC236}">
                    <a16:creationId xmlns:a16="http://schemas.microsoft.com/office/drawing/2014/main" id="{D7AC78C1-3422-41A3-B02A-B59DEE119081}"/>
                  </a:ext>
                </a:extLst>
              </p:cNvPr>
              <p:cNvSpPr txBox="1"/>
              <p:nvPr/>
            </p:nvSpPr>
            <p:spPr>
              <a:xfrm>
                <a:off x="149341" y="569133"/>
                <a:ext cx="534981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E07097D-3C12-4383-AE09-2CD51091EC66}"/>
                </a:ext>
              </a:extLst>
            </p:cNvPr>
            <p:cNvGrpSpPr/>
            <p:nvPr/>
          </p:nvGrpSpPr>
          <p:grpSpPr>
            <a:xfrm>
              <a:off x="549599" y="345282"/>
              <a:ext cx="603438" cy="350161"/>
              <a:chOff x="549630" y="345283"/>
              <a:chExt cx="604367" cy="351124"/>
            </a:xfrm>
          </p:grpSpPr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BEC65D6-92B5-4A7D-A3E8-3E538DAE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0" y="376006"/>
                <a:ext cx="136649" cy="146919"/>
              </a:xfrm>
              <a:prstGeom prst="rect">
                <a:avLst/>
              </a:prstGeom>
            </p:spPr>
          </p:pic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C31D32DB-A9E7-43C5-92BB-CADB3BC13B18}"/>
                  </a:ext>
                </a:extLst>
              </p:cNvPr>
              <p:cNvSpPr txBox="1"/>
              <p:nvPr/>
            </p:nvSpPr>
            <p:spPr>
              <a:xfrm>
                <a:off x="605753" y="345283"/>
                <a:ext cx="548244" cy="35112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68FD035-1A83-4746-ADF0-A8C4E3A96989}"/>
                </a:ext>
              </a:extLst>
            </p:cNvPr>
            <p:cNvGrpSpPr/>
            <p:nvPr/>
          </p:nvGrpSpPr>
          <p:grpSpPr>
            <a:xfrm>
              <a:off x="546312" y="559394"/>
              <a:ext cx="577053" cy="348239"/>
              <a:chOff x="546345" y="559395"/>
              <a:chExt cx="577979" cy="349202"/>
            </a:xfrm>
          </p:grpSpPr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E722292C-98B7-476F-A4BE-976681C2E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345" y="589548"/>
                <a:ext cx="140462" cy="145021"/>
              </a:xfrm>
              <a:prstGeom prst="rect">
                <a:avLst/>
              </a:prstGeom>
            </p:spPr>
          </p:pic>
          <p:sp>
            <p:nvSpPr>
              <p:cNvPr id="74" name="テキスト ボックス 2">
                <a:extLst>
                  <a:ext uri="{FF2B5EF4-FFF2-40B4-BE49-F238E27FC236}">
                    <a16:creationId xmlns:a16="http://schemas.microsoft.com/office/drawing/2014/main" id="{BACC91BC-597E-48F7-88B8-A1FF1C65A00E}"/>
                  </a:ext>
                </a:extLst>
              </p:cNvPr>
              <p:cNvSpPr txBox="1"/>
              <p:nvPr/>
            </p:nvSpPr>
            <p:spPr>
              <a:xfrm>
                <a:off x="594900" y="559395"/>
                <a:ext cx="529424" cy="3492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800" b="1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9999</a:t>
                </a:r>
                <a:endParaRPr kumimoji="1" lang="ja-JP" altLang="en-US" sz="800" b="1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2" name="テキスト ボックス 2">
              <a:extLst>
                <a:ext uri="{FF2B5EF4-FFF2-40B4-BE49-F238E27FC236}">
                  <a16:creationId xmlns:a16="http://schemas.microsoft.com/office/drawing/2014/main" id="{919DB4F9-8329-4FED-A89D-7B2674DAFAC2}"/>
                </a:ext>
              </a:extLst>
            </p:cNvPr>
            <p:cNvSpPr txBox="1"/>
            <p:nvPr/>
          </p:nvSpPr>
          <p:spPr>
            <a:xfrm>
              <a:off x="0" y="812365"/>
              <a:ext cx="979098" cy="877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リーダー効果：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r>
                <a:rPr kumimoji="1" lang="ja-JP" altLang="en-US" sz="700" b="1">
                  <a:solidFill>
                    <a:sysClr val="windowText" lastClr="000000"/>
                  </a:solidFill>
                  <a:latin typeface="+mj-ea"/>
                  <a:ea typeface="+mj-ea"/>
                </a:rPr>
                <a:t>バトル効果：</a:t>
              </a:r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  <a:p>
              <a:endParaRPr kumimoji="1" lang="en-US" altLang="ja-JP" sz="700" b="1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B7FD640-9F8A-408E-9880-330AA1056CF7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CBF205C-9F2E-4645-9E33-CDBF811BB6A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705101" y="1808200"/>
            <a:ext cx="470378" cy="1920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B95BEB1-8B6D-44CA-A79F-B6C5F64F82A1}"/>
              </a:ext>
            </a:extLst>
          </p:cNvPr>
          <p:cNvSpPr txBox="1"/>
          <p:nvPr/>
        </p:nvSpPr>
        <p:spPr>
          <a:xfrm>
            <a:off x="3153055" y="229142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FD7FE7-CD58-4943-A54E-666224ECB58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856142" y="2422225"/>
            <a:ext cx="296913" cy="19776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4E13AEA-5CC2-4560-85EF-302CF2B6A7FC}"/>
              </a:ext>
            </a:extLst>
          </p:cNvPr>
          <p:cNvSpPr txBox="1"/>
          <p:nvPr/>
        </p:nvSpPr>
        <p:spPr>
          <a:xfrm>
            <a:off x="3153055" y="3103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E4E21782-7593-4514-A08C-812259CF7FBD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05101" y="3234114"/>
            <a:ext cx="447954" cy="2713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E88301DD-B658-472C-B6B0-484368BCCE5C}"/>
              </a:ext>
            </a:extLst>
          </p:cNvPr>
          <p:cNvSpPr txBox="1"/>
          <p:nvPr/>
        </p:nvSpPr>
        <p:spPr>
          <a:xfrm>
            <a:off x="144208" y="3243832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CF92DE3-67A3-4EC4-AF57-7DA179B964E0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06390" y="3374637"/>
            <a:ext cx="374660" cy="20676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8663DA5B-8510-4555-B293-6171F8F3B075}"/>
              </a:ext>
            </a:extLst>
          </p:cNvPr>
          <p:cNvSpPr txBox="1"/>
          <p:nvPr/>
        </p:nvSpPr>
        <p:spPr>
          <a:xfrm>
            <a:off x="3145974" y="380301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1E10EF09-4F4C-4AB1-9716-08BEFCFBC849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2727526" y="3933815"/>
            <a:ext cx="418448" cy="21008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FBAB76E-B1A4-4996-B914-162C6CB9262C}"/>
              </a:ext>
            </a:extLst>
          </p:cNvPr>
          <p:cNvSpPr txBox="1"/>
          <p:nvPr/>
        </p:nvSpPr>
        <p:spPr>
          <a:xfrm>
            <a:off x="3157187" y="4482309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883330B4-3C02-491A-89D7-268225827CC3}"/>
              </a:ext>
            </a:extLst>
          </p:cNvPr>
          <p:cNvCxnSpPr>
            <a:cxnSpLocks/>
            <a:stCxn id="90" idx="1"/>
          </p:cNvCxnSpPr>
          <p:nvPr/>
        </p:nvCxnSpPr>
        <p:spPr>
          <a:xfrm flipH="1">
            <a:off x="2571751" y="4613114"/>
            <a:ext cx="585436" cy="2156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87FB823-EE1C-4CDC-B2EB-9C43DE955747}"/>
              </a:ext>
            </a:extLst>
          </p:cNvPr>
          <p:cNvSpPr txBox="1"/>
          <p:nvPr/>
        </p:nvSpPr>
        <p:spPr>
          <a:xfrm>
            <a:off x="141023" y="4567104"/>
            <a:ext cx="262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C742B6B2-24A8-4490-AB0D-BE607FBAEC57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3205" y="4697909"/>
            <a:ext cx="440873" cy="1780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D9AF4F9-0B6C-4306-9113-F2495DAAA23F}"/>
              </a:ext>
            </a:extLst>
          </p:cNvPr>
          <p:cNvSpPr txBox="1"/>
          <p:nvPr/>
        </p:nvSpPr>
        <p:spPr>
          <a:xfrm>
            <a:off x="141023" y="1612207"/>
            <a:ext cx="37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8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587023B-3D9E-49C2-954E-BA1D47C0FF5F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5683" y="1743012"/>
            <a:ext cx="662691" cy="25606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821851" y="4662990"/>
            <a:ext cx="812018" cy="2850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>
                <a:latin typeface="+mj-ea"/>
                <a:ea typeface="+mj-ea"/>
              </a:rPr>
              <a:t>あと</a:t>
            </a:r>
            <a:r>
              <a:rPr kumimoji="1" lang="en-US" altLang="ja-JP" sz="700">
                <a:latin typeface="+mj-ea"/>
                <a:ea typeface="+mj-ea"/>
              </a:rPr>
              <a:t>23</a:t>
            </a:r>
            <a:r>
              <a:rPr kumimoji="1" lang="ja-JP" altLang="en-US" sz="700">
                <a:latin typeface="+mj-ea"/>
                <a:ea typeface="+mj-ea"/>
              </a:rPr>
              <a:t>時間</a:t>
            </a:r>
            <a:r>
              <a:rPr kumimoji="1" lang="en-US" altLang="ja-JP" sz="700">
                <a:latin typeface="+mj-ea"/>
                <a:ea typeface="+mj-ea"/>
              </a:rPr>
              <a:t>59</a:t>
            </a:r>
            <a:r>
              <a:rPr kumimoji="1" lang="ja-JP" altLang="en-US" sz="700">
                <a:latin typeface="+mj-ea"/>
                <a:ea typeface="+mj-ea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Application>Microsoft Office PowerPoint</Application>
  <PresentationFormat>画面に合わせる (4:3)</PresentationFormat>
  <Slides>17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revision>48</cp:revision>
  <dcterms:created xsi:type="dcterms:W3CDTF">2019-06-27T02:30:15Z</dcterms:created>
  <dcterms:modified xsi:type="dcterms:W3CDTF">2020-02-07T08:32:32Z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